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54"/>
  </p:notesMasterIdLst>
  <p:sldIdLst>
    <p:sldId id="348" r:id="rId4"/>
    <p:sldId id="342" r:id="rId5"/>
    <p:sldId id="396" r:id="rId6"/>
    <p:sldId id="343" r:id="rId7"/>
    <p:sldId id="352" r:id="rId8"/>
    <p:sldId id="260" r:id="rId9"/>
    <p:sldId id="353" r:id="rId10"/>
    <p:sldId id="393" r:id="rId11"/>
    <p:sldId id="259" r:id="rId12"/>
    <p:sldId id="326" r:id="rId13"/>
    <p:sldId id="354" r:id="rId14"/>
    <p:sldId id="298" r:id="rId15"/>
    <p:sldId id="355" r:id="rId16"/>
    <p:sldId id="322" r:id="rId17"/>
    <p:sldId id="356" r:id="rId18"/>
    <p:sldId id="358" r:id="rId19"/>
    <p:sldId id="359" r:id="rId20"/>
    <p:sldId id="360" r:id="rId21"/>
    <p:sldId id="394" r:id="rId22"/>
    <p:sldId id="361" r:id="rId23"/>
    <p:sldId id="362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95" r:id="rId45"/>
    <p:sldId id="385" r:id="rId46"/>
    <p:sldId id="384" r:id="rId47"/>
    <p:sldId id="386" r:id="rId48"/>
    <p:sldId id="387" r:id="rId49"/>
    <p:sldId id="389" r:id="rId50"/>
    <p:sldId id="391" r:id="rId51"/>
    <p:sldId id="392" r:id="rId52"/>
    <p:sldId id="34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AC0404"/>
    <a:srgbClr val="F9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63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78" r:id="rId4"/>
    <p:sldLayoutId id="2147483691" r:id="rId5"/>
    <p:sldLayoutId id="2147483682" r:id="rId6"/>
    <p:sldLayoutId id="2147483692" r:id="rId7"/>
    <p:sldLayoutId id="2147483693" r:id="rId8"/>
    <p:sldLayoutId id="2147483695" r:id="rId9"/>
    <p:sldLayoutId id="2147483694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345312" y="246690"/>
            <a:ext cx="55013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Nhóm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: Covid21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614312" y="1494762"/>
            <a:ext cx="7408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Đề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tài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: Web </a:t>
            </a:r>
            <a:r>
              <a:rPr lang="en-US" altLang="ko-KR" sz="3600" b="1" dirty="0" err="1">
                <a:solidFill>
                  <a:srgbClr val="FFC000"/>
                </a:solidFill>
                <a:cs typeface="Arial" pitchFamily="34" charset="0"/>
              </a:rPr>
              <a:t>k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inh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doanh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di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động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8334" y="2174841"/>
            <a:ext cx="711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982" y="2987475"/>
            <a:ext cx="428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Giảng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viên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</a:t>
            </a:r>
            <a:r>
              <a:rPr lang="en-US" sz="2000" dirty="0" err="1" smtClean="0">
                <a:solidFill>
                  <a:schemeClr val="bg1"/>
                </a:solidFill>
              </a:rPr>
              <a:t>ữu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Trung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716" y="3818472"/>
            <a:ext cx="242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nhóm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Sỹ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Trương </a:t>
            </a:r>
            <a:r>
              <a:rPr lang="en-US" dirty="0" err="1" smtClean="0">
                <a:solidFill>
                  <a:schemeClr val="bg1"/>
                </a:solidFill>
              </a:rPr>
              <a:t>Gia</a:t>
            </a:r>
            <a:r>
              <a:rPr lang="en-US" dirty="0" smtClean="0">
                <a:solidFill>
                  <a:schemeClr val="bg1"/>
                </a:solidFill>
              </a:rPr>
              <a:t> Phú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Hoàng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2517" y="4030563"/>
            <a:ext cx="151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-1811063550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98108" y="4377267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-1811063541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98108" y="4693430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1811063443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716" y="34165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18DTHD5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723380" y="1171566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ASP.NET MVC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0" name="Picture 19" descr="ASP.NET MVC là gì &amp;amp; tại sao bạn nên sử dụng nó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73" y="1685644"/>
            <a:ext cx="325818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723380" y="3609159"/>
            <a:ext cx="36248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Tổng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SQL Server</a:t>
            </a:r>
          </a:p>
        </p:txBody>
      </p:sp>
      <p:pic>
        <p:nvPicPr>
          <p:cNvPr id="1026" name="Picture 2" descr="tải xuố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31" y="4121149"/>
            <a:ext cx="34671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589527" y="1771868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3</a:t>
            </a:r>
            <a:r>
              <a:rPr lang="en-US" dirty="0" smtClean="0"/>
              <a:t>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Visual Code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2" name="Picture 21" descr="Những lợi thế và tính năng tuyệt vời khi sử dụng Visual Studio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82" y="2516753"/>
            <a:ext cx="3837940" cy="2193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8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313907" y="2608569"/>
            <a:ext cx="2141550" cy="3397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khoản</a:t>
            </a:r>
            <a:endParaRPr lang="en-US" b="1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094325" y="2936346"/>
            <a:ext cx="2196214" cy="4361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Xem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chỉnh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sửa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thông</a:t>
            </a:r>
            <a:r>
              <a:rPr lang="en-US" altLang="ko-KR" dirty="0" smtClean="0"/>
              <a:t> tin </a:t>
            </a:r>
            <a:r>
              <a:rPr lang="en-US" altLang="ko-KR" dirty="0" err="1" smtClean="0"/>
              <a:t>cá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nhân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4247976" y="5069755"/>
            <a:ext cx="2614337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ọc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006203" y="173209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6815237" y="173209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5151425" y="394046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8902717" y="2936346"/>
            <a:ext cx="2196000" cy="30355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Theo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xóa,hủy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E789B9DB-DB43-49AA-9EEB-212323AFB3AE}"/>
              </a:ext>
            </a:extLst>
          </p:cNvPr>
          <p:cNvSpPr txBox="1">
            <a:spLocks/>
          </p:cNvSpPr>
          <p:nvPr/>
        </p:nvSpPr>
        <p:spPr>
          <a:xfrm>
            <a:off x="7273732" y="5048540"/>
            <a:ext cx="2968332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ở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9627840" y="1732411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8380703" y="3934701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Client</a:t>
            </a:r>
            <a:endParaRPr lang="en-US" dirty="0"/>
          </a:p>
        </p:txBody>
      </p:sp>
      <p:pic>
        <p:nvPicPr>
          <p:cNvPr id="2054" name="Picture 6" descr="Using contextualised task lists to save tim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52" y="1902234"/>
            <a:ext cx="392961" cy="3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vg List Icon PNG Transparent Background, Free Download #1432 - FreeIcons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32" y="1930813"/>
            <a:ext cx="416370" cy="3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88523" y="2303894"/>
            <a:ext cx="3415657" cy="3378922"/>
            <a:chOff x="3544388" y="1380450"/>
            <a:chExt cx="5477691" cy="54776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88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2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2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152308" y="1854536"/>
            <a:ext cx="458614" cy="45029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541985" y="4103632"/>
            <a:ext cx="431827" cy="41030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5460355" y="4117548"/>
            <a:ext cx="189582" cy="4002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3428991" y="2889938"/>
            <a:ext cx="20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ký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muốn</a:t>
            </a:r>
            <a:r>
              <a:rPr lang="en-US" sz="1200" dirty="0"/>
              <a:t> </a:t>
            </a:r>
            <a:r>
              <a:rPr lang="en-US" sz="1200" dirty="0" err="1"/>
              <a:t>mua</a:t>
            </a:r>
            <a:r>
              <a:rPr lang="en-US" sz="1200" dirty="0"/>
              <a:t> </a:t>
            </a:r>
            <a:r>
              <a:rPr lang="en-US" sz="1200" dirty="0" err="1"/>
              <a:t>sắm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tuyến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410801" y="2603271"/>
            <a:ext cx="151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Thông</a:t>
            </a:r>
            <a:r>
              <a:rPr lang="en-US" sz="1200" b="1" dirty="0" smtClean="0"/>
              <a:t> tin </a:t>
            </a:r>
            <a:r>
              <a:rPr lang="en-US" sz="1200" b="1" dirty="0" err="1" smtClean="0"/>
              <a:t>cá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nhân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19072" y="2591408"/>
            <a:ext cx="9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Đơn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21966" y="4749285"/>
            <a:ext cx="86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Tìm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kiếm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0703" y="4749284"/>
            <a:ext cx="88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Giỏ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7344A23B-2389-4CFC-8920-E29843BE20B3}"/>
              </a:ext>
            </a:extLst>
          </p:cNvPr>
          <p:cNvSpPr txBox="1">
            <a:spLocks/>
          </p:cNvSpPr>
          <p:nvPr/>
        </p:nvSpPr>
        <p:spPr>
          <a:xfrm>
            <a:off x="38106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kê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810653" y="279021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/>
              <a:t>thu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B95429B3-42B3-4768-AA05-C38AFAC473FB}"/>
              </a:ext>
            </a:extLst>
          </p:cNvPr>
          <p:cNvSpPr txBox="1">
            <a:spLocks/>
          </p:cNvSpPr>
          <p:nvPr/>
        </p:nvSpPr>
        <p:spPr>
          <a:xfrm>
            <a:off x="658859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hàng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467692" y="2790218"/>
            <a:ext cx="251852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0AF043DF-EF64-43ED-B5C7-E4AE027B6426}"/>
              </a:ext>
            </a:extLst>
          </p:cNvPr>
          <p:cNvSpPr txBox="1">
            <a:spLocks/>
          </p:cNvSpPr>
          <p:nvPr/>
        </p:nvSpPr>
        <p:spPr>
          <a:xfrm>
            <a:off x="3788813" y="514398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3788813" y="542098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732A20EE-A290-4352-B2FC-872E9FD8D380}"/>
              </a:ext>
            </a:extLst>
          </p:cNvPr>
          <p:cNvSpPr txBox="1">
            <a:spLocks/>
          </p:cNvSpPr>
          <p:nvPr/>
        </p:nvSpPr>
        <p:spPr>
          <a:xfrm>
            <a:off x="658859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67CD0CAE-606B-4B22-843C-9CA80A2D3762}"/>
              </a:ext>
            </a:extLst>
          </p:cNvPr>
          <p:cNvSpPr txBox="1">
            <a:spLocks/>
          </p:cNvSpPr>
          <p:nvPr/>
        </p:nvSpPr>
        <p:spPr>
          <a:xfrm>
            <a:off x="6588593" y="5499347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530383" y="165882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7277233" y="165882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CA5B33DC-BC4E-4B5B-A803-44903B15A8F3}"/>
              </a:ext>
            </a:extLst>
          </p:cNvPr>
          <p:cNvSpPr/>
          <p:nvPr/>
        </p:nvSpPr>
        <p:spPr>
          <a:xfrm>
            <a:off x="7307859" y="4333696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4508543" y="4289598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FD4DEAD9-FFD6-48C0-B515-3D5EF888DCC5}"/>
              </a:ext>
            </a:extLst>
          </p:cNvPr>
          <p:cNvSpPr txBox="1">
            <a:spLocks/>
          </p:cNvSpPr>
          <p:nvPr/>
        </p:nvSpPr>
        <p:spPr>
          <a:xfrm>
            <a:off x="93043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9187834" y="2790218"/>
            <a:ext cx="263769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07" name="Text Placeholder 30">
            <a:extLst>
              <a:ext uri="{FF2B5EF4-FFF2-40B4-BE49-F238E27FC236}">
                <a16:creationId xmlns:a16="http://schemas.microsoft.com/office/drawing/2014/main" id="{8C115945-FFD9-43FB-BC68-996047FEC4EB}"/>
              </a:ext>
            </a:extLst>
          </p:cNvPr>
          <p:cNvSpPr txBox="1">
            <a:spLocks/>
          </p:cNvSpPr>
          <p:nvPr/>
        </p:nvSpPr>
        <p:spPr>
          <a:xfrm>
            <a:off x="938837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10024083" y="1658827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10107175" y="4337816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413047" y="712333"/>
            <a:ext cx="2373423" cy="5946007"/>
            <a:chOff x="1271316" y="565937"/>
            <a:chExt cx="2664296" cy="667471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136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140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1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42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3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4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138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0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1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Admin</a:t>
            </a:r>
            <a:endParaRPr lang="en-US" dirty="0"/>
          </a:p>
        </p:txBody>
      </p:sp>
      <p:sp>
        <p:nvSpPr>
          <p:cNvPr id="147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4700389" y="1860263"/>
            <a:ext cx="425526" cy="36043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9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7469643" y="1845445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0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4743314" y="4479405"/>
            <a:ext cx="284849" cy="3690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1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495897" y="4565338"/>
            <a:ext cx="378317" cy="34567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2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10279733" y="4556710"/>
            <a:ext cx="409275" cy="30836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4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223000" y="1862342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37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45"/>
          <p:cNvPicPr/>
          <p:nvPr/>
        </p:nvPicPr>
        <p:blipFill rotWithShape="1">
          <a:blip r:embed="rId2"/>
          <a:srcRect l="4228" r="1992"/>
          <a:stretch/>
        </p:blipFill>
        <p:spPr>
          <a:xfrm>
            <a:off x="1337650" y="1835681"/>
            <a:ext cx="8616462" cy="4941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Admin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/>
              <a:t>Client</a:t>
            </a:r>
            <a:endParaRPr lang="en-US" sz="1400" dirty="0"/>
          </a:p>
        </p:txBody>
      </p:sp>
      <p:pic>
        <p:nvPicPr>
          <p:cNvPr id="48" name="Picture 47"/>
          <p:cNvPicPr/>
          <p:nvPr/>
        </p:nvPicPr>
        <p:blipFill rotWithShape="1">
          <a:blip r:embed="rId2"/>
          <a:srcRect r="6821"/>
          <a:stretch/>
        </p:blipFill>
        <p:spPr>
          <a:xfrm>
            <a:off x="1277283" y="1714551"/>
            <a:ext cx="8101259" cy="50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17463"/>
            <a:ext cx="23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</p:txBody>
      </p:sp>
      <p:pic>
        <p:nvPicPr>
          <p:cNvPr id="49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7" y="1412276"/>
            <a:ext cx="6220498" cy="5099540"/>
          </a:xfrm>
          <a:prstGeom prst="rect">
            <a:avLst/>
          </a:prstGeom>
        </p:spPr>
      </p:pic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202E0DC6-FCBE-4A3E-A323-77E87D6796FD}"/>
              </a:ext>
            </a:extLst>
          </p:cNvPr>
          <p:cNvSpPr/>
          <p:nvPr/>
        </p:nvSpPr>
        <p:spPr>
          <a:xfrm>
            <a:off x="6999549" y="917463"/>
            <a:ext cx="4491998" cy="498585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rã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3" name="Rounded Rectangle 8"/>
          <p:cNvSpPr>
            <a:spLocks noChangeArrowheads="1"/>
          </p:cNvSpPr>
          <p:nvPr/>
        </p:nvSpPr>
        <p:spPr bwMode="auto">
          <a:xfrm>
            <a:off x="2007211" y="1737857"/>
            <a:ext cx="3429000" cy="4572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Covid21TSP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10"/>
          <p:cNvSpPr>
            <a:spLocks noChangeArrowheads="1"/>
          </p:cNvSpPr>
          <p:nvPr/>
        </p:nvSpPr>
        <p:spPr bwMode="auto">
          <a:xfrm>
            <a:off x="1679313" y="2738226"/>
            <a:ext cx="189547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14"/>
          <p:cNvSpPr>
            <a:spLocks noChangeArrowheads="1"/>
          </p:cNvSpPr>
          <p:nvPr/>
        </p:nvSpPr>
        <p:spPr bwMode="auto">
          <a:xfrm>
            <a:off x="4098663" y="2738226"/>
            <a:ext cx="183832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ounded Rectangle 15"/>
          <p:cNvSpPr>
            <a:spLocks noChangeArrowheads="1"/>
          </p:cNvSpPr>
          <p:nvPr/>
        </p:nvSpPr>
        <p:spPr bwMode="auto">
          <a:xfrm>
            <a:off x="1003038" y="3575955"/>
            <a:ext cx="2571750" cy="2517608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nhập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hnagf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tin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phầm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17"/>
          <p:cNvSpPr>
            <a:spLocks noChangeArrowheads="1"/>
          </p:cNvSpPr>
          <p:nvPr/>
        </p:nvSpPr>
        <p:spPr bwMode="auto">
          <a:xfrm>
            <a:off x="4098663" y="3575955"/>
            <a:ext cx="2663825" cy="271244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địa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hanghf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Hủy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Tìm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kiếm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Vote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sao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  <a:endCxn id="5" idx="0"/>
          </p:cNvCxnSpPr>
          <p:nvPr/>
        </p:nvCxnSpPr>
        <p:spPr>
          <a:xfrm>
            <a:off x="3721711" y="2195057"/>
            <a:ext cx="1296115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4" idx="0"/>
          </p:cNvCxnSpPr>
          <p:nvPr/>
        </p:nvCxnSpPr>
        <p:spPr>
          <a:xfrm flipH="1">
            <a:off x="2627051" y="2195057"/>
            <a:ext cx="1094660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8" idx="0"/>
          </p:cNvCxnSpPr>
          <p:nvPr/>
        </p:nvCxnSpPr>
        <p:spPr>
          <a:xfrm>
            <a:off x="5017826" y="3128751"/>
            <a:ext cx="412750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6" idx="0"/>
          </p:cNvCxnSpPr>
          <p:nvPr/>
        </p:nvCxnSpPr>
        <p:spPr>
          <a:xfrm flipH="1">
            <a:off x="2288913" y="3128751"/>
            <a:ext cx="338138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8089046" y="1253458"/>
            <a:ext cx="1947840" cy="3721787"/>
            <a:chOff x="3688167" y="3417317"/>
            <a:chExt cx="1152686" cy="2202466"/>
          </a:xfrm>
        </p:grpSpPr>
        <p:sp>
          <p:nvSpPr>
            <p:cNvPr id="26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8806418" y="2435224"/>
            <a:ext cx="1876235" cy="3354683"/>
            <a:chOff x="4170900" y="0"/>
            <a:chExt cx="3835079" cy="6857067"/>
          </a:xfrm>
        </p:grpSpPr>
        <p:sp>
          <p:nvSpPr>
            <p:cNvPr id="33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647" y="1252289"/>
            <a:ext cx="9005668" cy="56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AC0404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AC0404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0130"/>
              </p:ext>
            </p:extLst>
          </p:nvPr>
        </p:nvGraphicFramePr>
        <p:xfrm>
          <a:off x="582246" y="2989383"/>
          <a:ext cx="5634894" cy="265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447">
                  <a:extLst>
                    <a:ext uri="{9D8B030D-6E8A-4147-A177-3AD203B41FA5}">
                      <a16:colId xmlns:a16="http://schemas.microsoft.com/office/drawing/2014/main" val="313239513"/>
                    </a:ext>
                  </a:extLst>
                </a:gridCol>
                <a:gridCol w="2817447">
                  <a:extLst>
                    <a:ext uri="{9D8B030D-6E8A-4147-A177-3AD203B41FA5}">
                      <a16:colId xmlns:a16="http://schemas.microsoft.com/office/drawing/2014/main" val="1823251150"/>
                    </a:ext>
                  </a:extLst>
                </a:gridCol>
              </a:tblGrid>
              <a:tr h="73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0053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Sỹ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Back-end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5326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Trương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</a:t>
                      </a:r>
                      <a:r>
                        <a:rPr lang="en-US" baseline="0" dirty="0" smtClean="0"/>
                        <a:t> Phú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Font</a:t>
                      </a:r>
                      <a:r>
                        <a:rPr lang="en-US" baseline="0" dirty="0" smtClean="0"/>
                        <a:t>-end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7779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Trí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519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98786" y="2286000"/>
            <a:ext cx="280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</a:t>
            </a:r>
            <a:r>
              <a:rPr lang="en-US" sz="2000" b="1" dirty="0" err="1" smtClean="0">
                <a:solidFill>
                  <a:schemeClr val="bg1"/>
                </a:solidFill>
              </a:rPr>
              <a:t>hân</a:t>
            </a:r>
            <a:r>
              <a:rPr lang="en-US" sz="2000" b="1" dirty="0" smtClean="0">
                <a:solidFill>
                  <a:schemeClr val="bg1"/>
                </a:solidFill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</a:rPr>
              <a:t>c</a:t>
            </a:r>
            <a:r>
              <a:rPr lang="en-US" sz="2000" b="1" dirty="0" err="1" smtClean="0">
                <a:solidFill>
                  <a:schemeClr val="bg1"/>
                </a:solidFill>
              </a:rPr>
              <a:t>ông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 err="1" smtClean="0">
                <a:solidFill>
                  <a:schemeClr val="bg1"/>
                </a:solidFill>
              </a:rPr>
              <a:t>việc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762" y="1731808"/>
            <a:ext cx="314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7592" y="2118715"/>
            <a:ext cx="8034626" cy="45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sz="1600" dirty="0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883327" y="2091350"/>
            <a:ext cx="7954108" cy="46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9844" y="2100261"/>
            <a:ext cx="8059617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3" y="2100143"/>
            <a:ext cx="8192476" cy="4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913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4" y="2135430"/>
            <a:ext cx="8147539" cy="45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07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luận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0878" y="2118946"/>
            <a:ext cx="8176846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215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47" y="2135358"/>
            <a:ext cx="7998068" cy="4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7622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quàn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  <a:p>
            <a:pPr lvl="0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6239" y="2115649"/>
            <a:ext cx="8062546" cy="45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ký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0070" y="2138762"/>
            <a:ext cx="8290407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nhập</a:t>
            </a: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82526" y="2200309"/>
            <a:ext cx="7965830" cy="44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7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0684" y="2136531"/>
            <a:ext cx="7702061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5924" y="2101363"/>
            <a:ext cx="7783538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 smtClean="0"/>
              <a:t>phẩm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39" y="2298010"/>
            <a:ext cx="8093802" cy="43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 smtClean="0"/>
              <a:t>ngược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3572" y="2138762"/>
            <a:ext cx="8200528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3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 smtClean="0"/>
              <a:t>nhân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063" y="2200309"/>
            <a:ext cx="8258321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368" y="2200309"/>
            <a:ext cx="8440617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0270" y="2298010"/>
            <a:ext cx="8293492" cy="44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giõ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46" y="2200309"/>
            <a:ext cx="8185639" cy="45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7255" y="2200309"/>
            <a:ext cx="8159346" cy="45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Mail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gửi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9739" y="2200309"/>
            <a:ext cx="8003346" cy="44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/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rgbClr val="FFC000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FFC00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8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phẫm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258" y="2106196"/>
            <a:ext cx="8123958" cy="46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53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mua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985" y="2200309"/>
            <a:ext cx="7950592" cy="44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FF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FF00FF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3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74" name="Picture 2" descr="Quản lí dự án với Github, tại sao không? - Nero&amp;#39;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8" y="1325450"/>
            <a:ext cx="4293821" cy="24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ất tần tật các kiến thức về SQL server cho người mới tìm hiể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66955"/>
            <a:ext cx="3196510" cy="23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otstrap · The most popular HTML, CSS, and JS library in the worl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62" y="3584625"/>
            <a:ext cx="3055954" cy="30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hững lợi thế và tính năng tuyệt vời khi sử dụng Visual Studio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54" y="4057944"/>
            <a:ext cx="4860769" cy="27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82" name="Picture 10" descr="Tải Visual Studio 2019 Full Crack + Key Active Vĩnh Viễ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86" y="1785301"/>
            <a:ext cx="2875145" cy="19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tity framework là gì? Kiến thức tổng quan về Entity framework [202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50" y="4046490"/>
            <a:ext cx="3888129" cy="21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SP.NET MVC là gì &amp;amp; tại sao bạn nên sử dụng nó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2186449"/>
            <a:ext cx="3420764" cy="18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base Là Gì- Database Có Tầm Quan Trọng Như Thế Nào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4290646"/>
            <a:ext cx="3420764" cy="18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027" y="2177786"/>
            <a:ext cx="805706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	</a:t>
            </a:r>
            <a:r>
              <a:rPr lang="en-US" sz="1600" dirty="0" smtClean="0"/>
              <a:t>+ Web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/>
              <a:t>load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/>
              <a:t>hosting </a:t>
            </a:r>
            <a:r>
              <a:rPr lang="en-US" sz="1600" dirty="0" err="1"/>
              <a:t>riêng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,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cận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,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API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tỉnh</a:t>
            </a:r>
            <a:r>
              <a:rPr lang="en-US" sz="1600" dirty="0"/>
              <a:t>, </a:t>
            </a:r>
            <a:r>
              <a:rPr lang="en-US" sz="1600" dirty="0" err="1"/>
              <a:t>huyện</a:t>
            </a:r>
            <a:r>
              <a:rPr lang="en-US" sz="1600" dirty="0"/>
              <a:t>, </a:t>
            </a:r>
            <a:r>
              <a:rPr lang="en-US" sz="1600" dirty="0" err="1"/>
              <a:t>xã</a:t>
            </a:r>
            <a:r>
              <a:rPr lang="en-US" sz="1600" dirty="0"/>
              <a:t>,…</a:t>
            </a:r>
          </a:p>
          <a:p>
            <a:pPr lvl="2"/>
            <a:r>
              <a:rPr lang="en-US" sz="1600" dirty="0" smtClean="0"/>
              <a:t>+ Plugin </a:t>
            </a:r>
            <a:r>
              <a:rPr lang="en-US" sz="1600" dirty="0" err="1"/>
              <a:t>nhắn</a:t>
            </a:r>
            <a:r>
              <a:rPr lang="en-US" sz="1600" dirty="0"/>
              <a:t> tin </a:t>
            </a:r>
            <a:r>
              <a:rPr lang="en-US" sz="1600" dirty="0" err="1"/>
              <a:t>bằng</a:t>
            </a:r>
            <a:r>
              <a:rPr lang="en-US" sz="1600" dirty="0"/>
              <a:t> messenger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hot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Search Console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Analytics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err="1" smtClean="0"/>
              <a:t>Ưu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D98B1-CF6A-45D3-88BD-73D049191F75}"/>
              </a:ext>
            </a:extLst>
          </p:cNvPr>
          <p:cNvGrpSpPr/>
          <p:nvPr/>
        </p:nvGrpSpPr>
        <p:grpSpPr>
          <a:xfrm>
            <a:off x="9006635" y="3713980"/>
            <a:ext cx="3185365" cy="2450498"/>
            <a:chOff x="706097" y="2133622"/>
            <a:chExt cx="5382876" cy="4141042"/>
          </a:xfrm>
        </p:grpSpPr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FC8C5E76-F91F-4D2D-B1DA-2A1F00443B0C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2FE287FE-8DDB-421A-BFAD-3699BA12B58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CAB8DF-D145-479B-96F4-AB64E0A39F6B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E3009D7-55DB-4E7D-AEF3-ECDA6D68618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1D7CE5C8-1A4E-422F-84A9-4630EBAA4F2F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3AD23836-F743-40D1-8F04-5DC7A4E9F1A8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5C59A75A-D84E-4807-88FC-34401F69C3A1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262B81CC-7643-4A43-B372-A2F4F276C1DF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5">
                <a:extLst>
                  <a:ext uri="{FF2B5EF4-FFF2-40B4-BE49-F238E27FC236}">
                    <a16:creationId xmlns:a16="http://schemas.microsoft.com/office/drawing/2014/main" id="{37B92258-ABB6-4104-BB07-989C43139145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6">
                <a:extLst>
                  <a:ext uri="{FF2B5EF4-FFF2-40B4-BE49-F238E27FC236}">
                    <a16:creationId xmlns:a16="http://schemas.microsoft.com/office/drawing/2014/main" id="{FECEA277-EA7E-432D-996F-0C9E82390E60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EE3145-E717-4E68-B268-A30CCFF984F5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BC5E968-EE23-4457-B16B-3A68933E8145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7F47B9A9-A8F5-49A5-84C5-0A32DEE386A5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B1433F7-B6F4-4A1B-B8FE-83C8F6B2BE88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13851293">
            <a:off x="11824184" y="-145321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841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- </a:t>
            </a:r>
            <a:r>
              <a:rPr lang="en-US" sz="1600" dirty="0" err="1"/>
              <a:t>Nhược</a:t>
            </a:r>
            <a:r>
              <a:rPr lang="en-US" sz="1600" dirty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/>
          <p:cNvSpPr/>
          <p:nvPr/>
        </p:nvSpPr>
        <p:spPr>
          <a:xfrm>
            <a:off x="555433" y="218435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Bảo</a:t>
            </a:r>
            <a:r>
              <a:rPr lang="en-US" sz="1600" dirty="0" smtClean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endParaRPr lang="en-US" sz="1600" dirty="0"/>
          </a:p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Chưa</a:t>
            </a:r>
            <a:r>
              <a:rPr lang="en-US" sz="1600" dirty="0" smtClean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tim</a:t>
            </a:r>
            <a:r>
              <a:rPr lang="en-US" sz="1600" dirty="0"/>
              <a:t> ở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endParaRPr lang="en-US" sz="1600" dirty="0"/>
          </a:p>
          <a:p>
            <a:r>
              <a:rPr lang="en-US" sz="1600" dirty="0" smtClean="0"/>
              <a:t>	+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 flipH="1">
            <a:off x="8168053" y="2233246"/>
            <a:ext cx="3307686" cy="4196120"/>
            <a:chOff x="3788560" y="0"/>
            <a:chExt cx="4614879" cy="6858000"/>
          </a:xfrm>
        </p:grpSpPr>
        <p:sp>
          <p:nvSpPr>
            <p:cNvPr id="28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2670637">
            <a:off x="39082" y="6278668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122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795954" y="272210"/>
            <a:ext cx="69195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323245" y="2286718"/>
            <a:ext cx="2293599" cy="2204273"/>
            <a:chOff x="3926767" y="1108656"/>
            <a:chExt cx="2293599" cy="2837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26767" y="2361150"/>
              <a:ext cx="2293599" cy="158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Không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đọc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được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tài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liệu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tiếng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anh</a:t>
              </a:r>
              <a:endParaRPr lang="en-US" sz="1400" dirty="0" smtClean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Thời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có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hạn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Sản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phẩm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phải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làm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lại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từ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đầu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tốn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nhiều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thời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phân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tích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thiết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kế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2193229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Khó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khăn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978430" y="2286719"/>
            <a:ext cx="2178802" cy="829178"/>
            <a:chOff x="1114004" y="1108655"/>
            <a:chExt cx="2178802" cy="11581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2178802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Thuận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lợi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683770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4078771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160" y="3259686"/>
            <a:ext cx="2303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Có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nhiều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tài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liệu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cứu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Cộng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nghệ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thông</a:t>
            </a:r>
            <a:r>
              <a:rPr lang="en-US" sz="1400" dirty="0">
                <a:solidFill>
                  <a:schemeClr val="bg1"/>
                </a:solidFill>
              </a:rPr>
              <a:t> tin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nay </a:t>
            </a:r>
            <a:r>
              <a:rPr lang="en-US" sz="1400" dirty="0" err="1">
                <a:solidFill>
                  <a:schemeClr val="bg1"/>
                </a:solidFill>
              </a:rPr>
              <a:t>hỗ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nhiệt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tình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hỏi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đặt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đáp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ngay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95010" cy="3406982"/>
            <a:chOff x="4822352" y="1916832"/>
            <a:chExt cx="3422056" cy="2945258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Client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8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và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bỏ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ra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gói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ưu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điện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thoại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mới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mail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đăng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ký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nhận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Thanh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toán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bằng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hình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thức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online hay qua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atm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nhiều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lựa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chọn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như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màu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thước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bộ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nhớ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Chỉnh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sửa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51049" cy="3709166"/>
            <a:chOff x="4822352" y="1916832"/>
            <a:chExt cx="3422056" cy="2934891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</a:t>
              </a:r>
              <a:r>
                <a:rPr lang="en-US" sz="1800" dirty="0" smtClean="0">
                  <a:solidFill>
                    <a:schemeClr val="bg1"/>
                  </a:solidFill>
                  <a:ea typeface="Times New Roman" panose="02020603050405020304" pitchFamily="18" charset="0"/>
                </a:rPr>
                <a:t>Admin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7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luận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đánh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Cấu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biệt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rõ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hơn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vì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quan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/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quyền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viên</a:t>
              </a:r>
              <a:endParaRPr lang="en-US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dirty="0" err="1">
                  <a:solidFill>
                    <a:schemeClr val="bg1"/>
                  </a:solidFill>
                </a:rPr>
                <a:t>Hủy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theo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yêu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cầu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(</a:t>
              </a:r>
              <a:r>
                <a:rPr lang="en-US" dirty="0" err="1">
                  <a:solidFill>
                    <a:schemeClr val="bg1"/>
                  </a:solidFill>
                </a:rPr>
                <a:t>hệ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thống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gữi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về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thoại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xác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5968" y="1525761"/>
            <a:ext cx="400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1.Mục </a:t>
            </a:r>
            <a:r>
              <a:rPr lang="en-US" sz="2400" b="1" dirty="0" err="1" smtClean="0"/>
              <a:t>đích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45968" y="2103092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51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36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32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3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5838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6C0B3DA2-7082-4105-9536-5F683D542F8C}"/>
              </a:ext>
            </a:extLst>
          </p:cNvPr>
          <p:cNvGrpSpPr/>
          <p:nvPr/>
        </p:nvGrpSpPr>
        <p:grpSpPr>
          <a:xfrm flipH="1">
            <a:off x="9001564" y="3928906"/>
            <a:ext cx="3096860" cy="2829502"/>
            <a:chOff x="4772025" y="2219325"/>
            <a:chExt cx="2647950" cy="2419350"/>
          </a:xfrm>
        </p:grpSpPr>
        <p:sp>
          <p:nvSpPr>
            <p:cNvPr id="20" name="Freeform: Shape 58">
              <a:extLst>
                <a:ext uri="{FF2B5EF4-FFF2-40B4-BE49-F238E27FC236}">
                  <a16:creationId xmlns:a16="http://schemas.microsoft.com/office/drawing/2014/main" id="{A09405DD-50CD-4BBC-96E0-FF93F4447D95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9">
              <a:extLst>
                <a:ext uri="{FF2B5EF4-FFF2-40B4-BE49-F238E27FC236}">
                  <a16:creationId xmlns:a16="http://schemas.microsoft.com/office/drawing/2014/main" id="{9F50F3CA-0F31-45D6-9658-571580107B4F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0">
              <a:extLst>
                <a:ext uri="{FF2B5EF4-FFF2-40B4-BE49-F238E27FC236}">
                  <a16:creationId xmlns:a16="http://schemas.microsoft.com/office/drawing/2014/main" id="{22AFCD58-5D4E-4A25-BBCE-E642DBFC0B35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D87D9D4D-BF8B-4C9F-BFDF-FCBF2C7FC4E8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232208E1-51A9-4F72-A063-EDE255386A83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63">
              <a:extLst>
                <a:ext uri="{FF2B5EF4-FFF2-40B4-BE49-F238E27FC236}">
                  <a16:creationId xmlns:a16="http://schemas.microsoft.com/office/drawing/2014/main" id="{3C4047B1-A1E4-4289-9939-253D05541CDF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224" y="2174247"/>
            <a:ext cx="9117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Củng</a:t>
            </a:r>
            <a:r>
              <a:rPr lang="en-US" sz="2000" dirty="0" smtClean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ASP.Net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MVC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website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môt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Nắm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Visual Studio, Visual Code, </a:t>
            </a:r>
            <a:r>
              <a:rPr lang="en-US" sz="2000" dirty="0" err="1"/>
              <a:t>Sql</a:t>
            </a:r>
            <a:r>
              <a:rPr lang="en-US" sz="2000" dirty="0"/>
              <a:t> Server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224" y="1603497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1.Mục </a:t>
            </a:r>
            <a:r>
              <a:rPr lang="en-US" sz="2400" b="1" dirty="0" err="1"/>
              <a:t>đích</a:t>
            </a:r>
            <a:r>
              <a:rPr lang="en-US" sz="2400" b="1" dirty="0"/>
              <a:t> </a:t>
            </a:r>
            <a:r>
              <a:rPr lang="en-US" sz="2400" b="1" dirty="0" err="1" smtClean="0"/>
              <a:t>nghiên</a:t>
            </a:r>
            <a:r>
              <a:rPr lang="en-US" sz="2400" b="1" dirty="0" smtClean="0"/>
              <a:t> </a:t>
            </a:r>
            <a:r>
              <a:rPr lang="en-US" sz="2400" b="1" dirty="0" err="1"/>
              <a:t>cứu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973859" y="652371"/>
            <a:ext cx="2373423" cy="5946007"/>
            <a:chOff x="1271316" y="565937"/>
            <a:chExt cx="2664296" cy="66747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3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4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4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5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3670261" y="1625208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670261" y="2243143"/>
            <a:ext cx="6645775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Thu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20" y="2023254"/>
            <a:ext cx="5073680" cy="1015663"/>
            <a:chOff x="7691620" y="2011683"/>
            <a:chExt cx="4091088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8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00">
                      <a:alpha val="20000"/>
                    </a:srgb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FF0000">
                    <a:alpha val="20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7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4" name="사각형: 둥근 위쪽 모서리 34">
            <a:extLst>
              <a:ext uri="{FF2B5EF4-FFF2-40B4-BE49-F238E27FC236}">
                <a16:creationId xmlns:a16="http://schemas.microsoft.com/office/drawing/2014/main" id="{7EB414FE-9C61-4F44-BAC8-B46DF4D3DE4C}"/>
              </a:ext>
            </a:extLst>
          </p:cNvPr>
          <p:cNvSpPr/>
          <p:nvPr/>
        </p:nvSpPr>
        <p:spPr>
          <a:xfrm rot="16200000">
            <a:off x="3467594" y="241415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D4BE351C-C6A3-4679-BB85-1C041CAE0E79}"/>
              </a:ext>
            </a:extLst>
          </p:cNvPr>
          <p:cNvSpPr/>
          <p:nvPr/>
        </p:nvSpPr>
        <p:spPr>
          <a:xfrm>
            <a:off x="6434707" y="2490725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B238F-FAAF-411C-9783-DC9A641E81BA}"/>
              </a:ext>
            </a:extLst>
          </p:cNvPr>
          <p:cNvSpPr/>
          <p:nvPr/>
        </p:nvSpPr>
        <p:spPr>
          <a:xfrm>
            <a:off x="4855173" y="2927150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13">
            <a:extLst>
              <a:ext uri="{FF2B5EF4-FFF2-40B4-BE49-F238E27FC236}">
                <a16:creationId xmlns:a16="http://schemas.microsoft.com/office/drawing/2014/main" id="{AA0578FC-72FE-41C3-87B7-FF78CB40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06" y="3154590"/>
            <a:ext cx="15808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54A453D1-F724-4922-AC5D-201BB198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538" y="3147811"/>
            <a:ext cx="14293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1EB5A88A-97D0-4386-976A-3D6E3305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162" y="3117349"/>
            <a:ext cx="1589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A038CAA-5099-49CE-8DB7-2E8B10F75154}"/>
              </a:ext>
            </a:extLst>
          </p:cNvPr>
          <p:cNvSpPr/>
          <p:nvPr/>
        </p:nvSpPr>
        <p:spPr>
          <a:xfrm>
            <a:off x="3702166" y="2166183"/>
            <a:ext cx="512139" cy="4794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C0DE87-4A54-4881-B95D-3C18A8D0751F}"/>
              </a:ext>
            </a:extLst>
          </p:cNvPr>
          <p:cNvGrpSpPr/>
          <p:nvPr/>
        </p:nvGrpSpPr>
        <p:grpSpPr>
          <a:xfrm>
            <a:off x="5227576" y="2028704"/>
            <a:ext cx="832443" cy="661394"/>
            <a:chOff x="4002843" y="1987306"/>
            <a:chExt cx="832443" cy="661394"/>
          </a:xfrm>
        </p:grpSpPr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268D1EE-3F38-44CA-A294-BDDDF62446A6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6D5450-40E2-487C-83E4-7179253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Rounded Rectangle 12">
            <a:extLst>
              <a:ext uri="{FF2B5EF4-FFF2-40B4-BE49-F238E27FC236}">
                <a16:creationId xmlns:a16="http://schemas.microsoft.com/office/drawing/2014/main" id="{4DDED426-4F1D-42D8-8124-35A2BD5E34F7}"/>
              </a:ext>
            </a:extLst>
          </p:cNvPr>
          <p:cNvSpPr>
            <a:spLocks noChangeAspect="1"/>
          </p:cNvSpPr>
          <p:nvPr/>
        </p:nvSpPr>
        <p:spPr>
          <a:xfrm>
            <a:off x="6913749" y="2007703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2EEEBF-5D7E-41DA-B2B3-7818D3F4EC9E}"/>
              </a:ext>
            </a:extLst>
          </p:cNvPr>
          <p:cNvGrpSpPr/>
          <p:nvPr/>
        </p:nvGrpSpPr>
        <p:grpSpPr>
          <a:xfrm>
            <a:off x="1990706" y="4371838"/>
            <a:ext cx="2895241" cy="1015663"/>
            <a:chOff x="1985513" y="4307149"/>
            <a:chExt cx="2355163" cy="1015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526F09-F985-462A-8656-48F3AA06F85F}"/>
                </a:ext>
              </a:extLst>
            </p:cNvPr>
            <p:cNvSpPr txBox="1"/>
            <p:nvPr/>
          </p:nvSpPr>
          <p:spPr>
            <a:xfrm>
              <a:off x="1994039" y="461707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056F8-EEAB-484A-817A-BB741AA856D3}"/>
                </a:ext>
              </a:extLst>
            </p:cNvPr>
            <p:cNvSpPr txBox="1"/>
            <p:nvPr/>
          </p:nvSpPr>
          <p:spPr>
            <a:xfrm>
              <a:off x="1985513" y="4307149"/>
              <a:ext cx="18088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1.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niệm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chế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3EB7-FC79-4550-BB0E-099B5B0FE2BB}"/>
              </a:ext>
            </a:extLst>
          </p:cNvPr>
          <p:cNvGrpSpPr/>
          <p:nvPr/>
        </p:nvGrpSpPr>
        <p:grpSpPr>
          <a:xfrm>
            <a:off x="4520079" y="5361012"/>
            <a:ext cx="2909422" cy="513480"/>
            <a:chOff x="1992424" y="4774350"/>
            <a:chExt cx="2579111" cy="40011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E3761-B2A3-471D-92F6-82D9EA2915BC}"/>
                </a:ext>
              </a:extLst>
            </p:cNvPr>
            <p:cNvSpPr txBox="1"/>
            <p:nvPr/>
          </p:nvSpPr>
          <p:spPr>
            <a:xfrm>
              <a:off x="2224898" y="477435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B62C24-521D-4126-851C-3AA5DFE3301F}"/>
                </a:ext>
              </a:extLst>
            </p:cNvPr>
            <p:cNvSpPr txBox="1"/>
            <p:nvPr/>
          </p:nvSpPr>
          <p:spPr>
            <a:xfrm>
              <a:off x="1992424" y="4774350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2.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52F87E-3D96-48B7-9936-F81748554CC9}"/>
              </a:ext>
            </a:extLst>
          </p:cNvPr>
          <p:cNvGrpSpPr/>
          <p:nvPr/>
        </p:nvGrpSpPr>
        <p:grpSpPr>
          <a:xfrm>
            <a:off x="6421506" y="4511030"/>
            <a:ext cx="2826948" cy="400110"/>
            <a:chOff x="1985513" y="4307149"/>
            <a:chExt cx="2564740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8409F6-F0F1-4F0C-A259-18B05B7DA8A5}"/>
                </a:ext>
              </a:extLst>
            </p:cNvPr>
            <p:cNvSpPr txBox="1"/>
            <p:nvPr/>
          </p:nvSpPr>
          <p:spPr>
            <a:xfrm>
              <a:off x="2203616" y="4322538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Giải</a:t>
              </a:r>
              <a:r>
                <a:rPr lang="en-US" dirty="0"/>
                <a:t> </a:t>
              </a:r>
              <a:r>
                <a:rPr lang="en-US" dirty="0" err="1"/>
                <a:t>quyết</a:t>
              </a:r>
              <a:r>
                <a:rPr lang="en-US" dirty="0"/>
                <a:t> </a:t>
              </a:r>
              <a:r>
                <a:rPr lang="en-US" dirty="0" err="1"/>
                <a:t>vấn</a:t>
              </a:r>
              <a:r>
                <a:rPr lang="en-US" dirty="0"/>
                <a:t> </a:t>
              </a:r>
              <a:r>
                <a:rPr lang="en-US" dirty="0" err="1"/>
                <a:t>đề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8ED820-D3F7-4154-8E1D-54400B5ABBA6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3.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1484</Words>
  <Application>Microsoft Office PowerPoint</Application>
  <PresentationFormat>Widescreen</PresentationFormat>
  <Paragraphs>274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SimSun</vt:lpstr>
      <vt:lpstr>Arial</vt:lpstr>
      <vt:lpstr>Arial Unicode MS</vt:lpstr>
      <vt:lpstr>Calibri</vt:lpstr>
      <vt:lpstr>Times New Roman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nguyen sy</cp:lastModifiedBy>
  <cp:revision>91</cp:revision>
  <dcterms:created xsi:type="dcterms:W3CDTF">2020-01-20T05:08:25Z</dcterms:created>
  <dcterms:modified xsi:type="dcterms:W3CDTF">2021-07-30T02:18:07Z</dcterms:modified>
</cp:coreProperties>
</file>